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2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301" r:id="rId11"/>
    <p:sldId id="303" r:id="rId12"/>
    <p:sldId id="304" r:id="rId13"/>
    <p:sldId id="305" r:id="rId14"/>
    <p:sldId id="306" r:id="rId15"/>
    <p:sldId id="307" r:id="rId16"/>
    <p:sldId id="308" r:id="rId17"/>
    <p:sldId id="300" r:id="rId18"/>
    <p:sldId id="309" r:id="rId19"/>
    <p:sldId id="310" r:id="rId20"/>
    <p:sldId id="311" r:id="rId21"/>
    <p:sldId id="263" r:id="rId22"/>
    <p:sldId id="264" r:id="rId23"/>
    <p:sldId id="265" r:id="rId24"/>
    <p:sldId id="266" r:id="rId25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7"/>
      <p:bold r:id="rId28"/>
      <p:italic r:id="rId29"/>
      <p:boldItalic r:id="rId30"/>
    </p:embeddedFont>
    <p:embeddedFont>
      <p:font typeface="Roboto Medium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F88457-A4B0-42D9-A0D0-D7E14336B27C}">
  <a:tblStyle styleId="{07F88457-A4B0-42D9-A0D0-D7E14336B27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270" y="108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8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F0F87E8E-C66F-D491-A9FB-DE2B9511B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B6D2633E-DE65-8750-369F-6F680EC54C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D45EB45C-6F73-989C-905E-4F4621B224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8506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10E49C64-A19E-8006-CDCC-AAEA4AD62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8E45158A-98E9-9765-2D20-2AD99C9E69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B2725582-35FD-97A4-D693-3829CBF69A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755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5DC2AE62-32F9-F34C-318C-710DDD2D6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976ADD5F-6AE3-E5B3-2230-FA7AB813D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DE070A48-7BC7-A7E0-D474-1519064B56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4281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472DAF18-DAC6-03D1-8321-1F2D0C4BB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180EA28E-FAD5-91A2-2268-CDD55F8902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63F57147-C319-DF0D-D648-73C67A3F6E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41873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F05CE95A-1756-BB9E-28DA-DA6574331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C7F4E37D-759A-7F30-2DE9-B106EA61E6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28E78AAE-7EA4-4BED-5FB2-FDDF0FCEBB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64995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F8B1F770-79F9-CDFD-1691-0C300B8C4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8CF4692B-5F42-AB9E-F9B1-10E86807BE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62FE8A89-9E27-E9F3-AF19-A1A9A5A370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63488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5BA28889-124C-8126-9C9A-3E9A9D70F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A8C6FF79-09AF-C86F-5DF4-C889F6DBC6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50B1821A-CEAA-EA0B-B655-69CBBA5EF0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762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559118AD-0924-CAD5-E187-81B3C6232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B3DAD662-9D32-9EE6-672E-EB06BF8AA5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828E9995-1AE7-C2AD-1506-40B9F9F3D6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96681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181E2C41-4939-56AA-F20E-1D2182222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4BBDD444-67F4-A4E5-D650-718C77413C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ED73A323-D026-0B3F-9D09-343AB570B5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0475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4D277430-85B1-8A0D-AC6C-3297BC65A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D3AA2245-A0E3-B570-EB3B-673F23BACD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1406E7F3-F58D-5C3B-B45F-DD89CE4029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942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781041DB-06B5-7199-66F2-7E45B5F0B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904D8684-CAC4-4C08-80BD-9EFA117B99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5EEB7C8E-F9C5-1102-1B9E-313D43C85A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1830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{07F88457-A4B0-42D9-A0D0-D7E14336B27C}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{07F88457-A4B0-42D9-A0D0-D7E14336B27C}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132377" y="-3216974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185475" y="811050"/>
            <a:ext cx="758430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Приложение для предоставления дистанционных консультаций медицинскими сестрами</a:t>
            </a:r>
            <a:endParaRPr lang="ru-RU"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27375"/>
            <a:ext cx="24078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Software Architect</a:t>
            </a:r>
            <a:endParaRPr lang="ru-RU"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4B4BCE43-B576-E9B8-83F4-7B543AFD8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C8C7FD7C-A67B-2CDA-9AE4-8AB480BDB0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641" y="11318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None/>
            </a:pPr>
            <a:r>
              <a:rPr lang="ru-RU" sz="3200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Стейкхолдеры</a:t>
            </a:r>
            <a:br>
              <a:rPr lang="ru-RU" sz="1600" b="1" i="0" dirty="0">
                <a:solidFill>
                  <a:srgbClr val="F0F6FC"/>
                </a:solidFill>
                <a:effectLst/>
                <a:latin typeface="-apple-system"/>
              </a:rPr>
            </a:br>
            <a:br>
              <a:rPr lang="ru-RU" sz="1600" dirty="0"/>
            </a:br>
            <a:endParaRPr lang="ru-RU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2BA96-A323-6AF8-0717-C713B68EBFB8}"/>
              </a:ext>
            </a:extLst>
          </p:cNvPr>
          <p:cNvSpPr txBox="1"/>
          <p:nvPr/>
        </p:nvSpPr>
        <p:spPr>
          <a:xfrm>
            <a:off x="113641" y="1062824"/>
            <a:ext cx="823070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SH1: Пациенты	</a:t>
            </a:r>
          </a:p>
          <a:p>
            <a:pPr algn="l"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	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Должны иметь возможность получить консультацию медсестры</a:t>
            </a:r>
            <a:endParaRPr lang="ru-RU" dirty="0">
              <a:solidFill>
                <a:schemeClr val="tx2">
                  <a:lumMod val="10000"/>
                </a:schemeClr>
              </a:solidFill>
              <a:latin typeface="-apple-system"/>
            </a:endParaRPr>
          </a:p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	• Должны иметь возможность связаться с местным медицинским персоналом</a:t>
            </a:r>
          </a:p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SH2: Медицинские сестры	</a:t>
            </a:r>
          </a:p>
          <a:p>
            <a:pPr algn="l"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	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Должны иметь возможность предоставить консультацию клиенту дистанционно	</a:t>
            </a:r>
          </a:p>
          <a:p>
            <a:pPr algn="l"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	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Должны иметь доступ к истории болезни пациента	</a:t>
            </a:r>
          </a:p>
          <a:p>
            <a:pPr algn="l"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	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Должны иметь возможность получить помощь в постановке медицинских диагнозов</a:t>
            </a:r>
          </a:p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SH3: Прочий медицинский персонал	</a:t>
            </a:r>
          </a:p>
          <a:p>
            <a:pPr algn="l"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	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Принять обращение клиента	</a:t>
            </a:r>
          </a:p>
          <a:p>
            <a:pPr algn="l"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	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Предоставить помощь в постановке диагноза медсестре</a:t>
            </a:r>
          </a:p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SH4: Администрация медицинской организации	</a:t>
            </a:r>
          </a:p>
          <a:p>
            <a:pPr algn="l"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	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Должны иметь возможность анализировать время обработки обращений 	</a:t>
            </a:r>
          </a:p>
          <a:p>
            <a:pPr algn="l"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	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Должны иметь возможность использовать часть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3372515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59CC512D-9813-9EF9-4592-EFB423F5A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27086EB9-542B-F828-3B94-13CB4FD8C8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491" y="0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None/>
            </a:pPr>
            <a:r>
              <a:rPr lang="ru-RU" sz="3200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Пользовательские сценарии</a:t>
            </a:r>
            <a:br>
              <a:rPr lang="ru-RU" sz="1600" b="1" i="0" dirty="0">
                <a:solidFill>
                  <a:srgbClr val="F0F6FC"/>
                </a:solidFill>
                <a:effectLst/>
                <a:latin typeface="-apple-system"/>
              </a:rPr>
            </a:br>
            <a:br>
              <a:rPr lang="ru-RU" sz="1600" dirty="0"/>
            </a:br>
            <a:endParaRPr lang="ru-RU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E9998D-43ED-0F74-CA72-722ED35F36CA}"/>
              </a:ext>
            </a:extLst>
          </p:cNvPr>
          <p:cNvSpPr txBox="1"/>
          <p:nvPr/>
        </p:nvSpPr>
        <p:spPr>
          <a:xfrm>
            <a:off x="56491" y="547950"/>
            <a:ext cx="82307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UC1: Работа со списком медсестёр:	</a:t>
            </a:r>
          </a:p>
          <a:p>
            <a:pPr algn="l"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	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Администратор медорганизации управляет списком медсестёр, имеющих доступ к 	пациентам данной организации (SH4)</a:t>
            </a:r>
          </a:p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UC2: Работа с информацией о медорганизации:	</a:t>
            </a:r>
          </a:p>
          <a:p>
            <a:pPr algn="l"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	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Администратор медорганизации  указывает информацию о медорганизации: ее адрес, 	профиль, режим работы (SH4)</a:t>
            </a:r>
          </a:p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UC3: Получение консультации:	</a:t>
            </a:r>
          </a:p>
          <a:p>
            <a:pPr algn="l"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	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Пациент выбирает медорганизацию, в которой хочет получить консультацию(SH1)	• Пациент выбирает медсестру, от которой хочет получить консультацию(SH1)	</a:t>
            </a:r>
          </a:p>
          <a:p>
            <a:pPr algn="l"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	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Пациент описывает симптомы и отправляет запрос на получение консультации(SH1)</a:t>
            </a:r>
          </a:p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UC4: Предоставление консультации:	</a:t>
            </a:r>
          </a:p>
          <a:p>
            <a:pPr algn="l"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	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Медсестра получает запрос на получение консультации(SH2)	</a:t>
            </a:r>
          </a:p>
          <a:p>
            <a:pPr algn="l"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	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Медсестра запрашивает историю болезни пациента(SH2)	</a:t>
            </a:r>
          </a:p>
          <a:p>
            <a:pPr algn="l"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	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Медсестра запрашивает помощь у персонала больницы(SH2)	</a:t>
            </a:r>
          </a:p>
          <a:p>
            <a:pPr algn="l"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	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Медсестра предоставляет консультацию(SH2)</a:t>
            </a:r>
          </a:p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UC5: Предоставление помощи в предоставлении консультации:	</a:t>
            </a:r>
          </a:p>
          <a:p>
            <a:pPr algn="l"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	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Медперсонал получает запрос на получение помощи(SH3)	</a:t>
            </a:r>
          </a:p>
          <a:p>
            <a:pPr algn="l"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	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Медперсонал предоставляет помощь (SH3)</a:t>
            </a:r>
          </a:p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UC6: Анализ времени обработки 	</a:t>
            </a:r>
          </a:p>
          <a:p>
            <a:pPr algn="l"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	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Администрация получает отчет по времени обработки сообщений(SH4)</a:t>
            </a:r>
          </a:p>
        </p:txBody>
      </p:sp>
    </p:spTree>
    <p:extLst>
      <p:ext uri="{BB962C8B-B14F-4D97-AF65-F5344CB8AC3E}">
        <p14:creationId xmlns:p14="http://schemas.microsoft.com/office/powerpoint/2010/main" val="3543669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374E0F99-A592-BB87-E9D5-C2BB99601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8CA54C0B-3307-96E1-8C1E-D896F10BCD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491" y="0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None/>
            </a:pPr>
            <a:r>
              <a:rPr lang="ru-RU" sz="3200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Сценарии для атрибутов качества</a:t>
            </a:r>
            <a:br>
              <a:rPr lang="ru-RU" sz="1600" b="1" i="0" dirty="0">
                <a:solidFill>
                  <a:srgbClr val="F0F6FC"/>
                </a:solidFill>
                <a:effectLst/>
                <a:latin typeface="-apple-system"/>
              </a:rPr>
            </a:br>
            <a:br>
              <a:rPr lang="ru-RU" sz="1600" dirty="0"/>
            </a:br>
            <a:endParaRPr lang="ru-RU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0A272A-9AB6-DF58-F0D2-BBA49C43CB03}"/>
              </a:ext>
            </a:extLst>
          </p:cNvPr>
          <p:cNvSpPr txBox="1"/>
          <p:nvPr/>
        </p:nvSpPr>
        <p:spPr>
          <a:xfrm>
            <a:off x="132691" y="954350"/>
            <a:ext cx="82307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ru-RU" sz="1200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QA1: доступность (UC1, UC2, UC3, UC4)</a:t>
            </a:r>
          </a:p>
          <a:p>
            <a:pPr marL="285750" indent="-285750" algn="l">
              <a:buFontTx/>
              <a:buChar char="-"/>
            </a:pPr>
            <a:r>
              <a:rPr lang="ru-RU" sz="1200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Система должна иметь средний уровень доступности. В случае, если система недоступна предусмотреть отправку обращений через </a:t>
            </a:r>
            <a:r>
              <a:rPr lang="ru-RU" sz="1200" b="0" i="0" dirty="0" err="1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email</a:t>
            </a:r>
            <a:r>
              <a:rPr lang="ru-RU" sz="1200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/мессенджеры, для фиксации обращений- недоступность системы не является критичной, в случае, если сохранится возможность принимать обращения клиентов через альтернативные каналы связи</a:t>
            </a:r>
          </a:p>
          <a:p>
            <a:pPr algn="l"/>
            <a:r>
              <a:rPr lang="ru-RU" sz="1200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QA2: производительность (UC1, UC2, UC3)</a:t>
            </a:r>
          </a:p>
          <a:p>
            <a:pPr marL="285750" indent="-285750" algn="l">
              <a:buFontTx/>
              <a:buChar char="-"/>
            </a:pPr>
            <a:r>
              <a:rPr lang="ru-RU" sz="1200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Реакция системы на обращение клиента,  в пик нагрузки, не должна превышать 3 с </a:t>
            </a:r>
          </a:p>
          <a:p>
            <a:pPr algn="l"/>
            <a:r>
              <a:rPr lang="ru-RU" sz="1200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QA3: масштабируемость (UC1, UC2, UC3, UC4)</a:t>
            </a:r>
          </a:p>
          <a:p>
            <a:pPr marL="285750" indent="-285750" algn="l">
              <a:buFontTx/>
              <a:buChar char="-"/>
            </a:pPr>
            <a:r>
              <a:rPr lang="ru-RU" sz="1200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Максимальное число клиентов в день 5000,</a:t>
            </a:r>
          </a:p>
          <a:p>
            <a:pPr marL="285750" indent="-285750" algn="l">
              <a:buFontTx/>
              <a:buChar char="-"/>
            </a:pPr>
            <a:r>
              <a:rPr lang="ru-RU" sz="1200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максимальное число медсестер  100</a:t>
            </a:r>
          </a:p>
          <a:p>
            <a:pPr marL="285750" indent="-285750" algn="l">
              <a:buFontTx/>
              <a:buChar char="-"/>
            </a:pPr>
            <a:r>
              <a:rPr lang="ru-RU" sz="1200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максимальное число клиник 25</a:t>
            </a:r>
          </a:p>
          <a:p>
            <a:pPr algn="l"/>
            <a:r>
              <a:rPr lang="ru-RU" sz="1200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QA4: отказоустойчивость (UC1, UC2, UC3, UC4)</a:t>
            </a:r>
          </a:p>
          <a:p>
            <a:pPr algn="l"/>
            <a:r>
              <a:rPr lang="ru-RU" sz="1200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-     В случае отказа системы пользователь должен видеть информацию об альтернативных каналах связи, в которых он может оставить обращение- Для медицинской сестры время недоступности системы должно составлять не более 15 минут. Если сервис получения данных в медицинской организации, за которой закреплен клиент недоступен, то и медсестра не должна получить его обращения- Для администрации медицинской организации сервис статистики должен быть доступен 24/7, за исключением заранее обговоренного периода технического обслуживания. QA5: удобство использования (UC2, UC4)- Система должна обеспечивать удобство составления обращения клиентом, как в текстовом, так и в голосовом видеQA6: безопасность (UC1, UC3, UC4)- система хранит персональные данные клиентов, поэтому должна быть защищена от НСД- медсестра, работающая в системе должна быть авторизована, с помощью ЭЦП, т.к. она может нести ответственность за некорректную консультациюQA7: расширяемость (UC1, UC2, UC3, UC4)- число медсестер может расширяться- число клиентов может расширяться- число клиник  может расширяться</a:t>
            </a:r>
          </a:p>
        </p:txBody>
      </p:sp>
    </p:spTree>
    <p:extLst>
      <p:ext uri="{BB962C8B-B14F-4D97-AF65-F5344CB8AC3E}">
        <p14:creationId xmlns:p14="http://schemas.microsoft.com/office/powerpoint/2010/main" val="2300947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1A2144CE-A68C-8B7C-1317-633424B15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FFC96A01-7A8C-EFE5-910C-C9977A1180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491" y="0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None/>
            </a:pPr>
            <a:r>
              <a:rPr lang="ru-RU" sz="3200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Сценарии для атрибутов качества</a:t>
            </a:r>
            <a:br>
              <a:rPr lang="ru-RU" sz="1600" b="1" i="0" dirty="0">
                <a:solidFill>
                  <a:srgbClr val="F0F6FC"/>
                </a:solidFill>
                <a:effectLst/>
                <a:latin typeface="-apple-system"/>
              </a:rPr>
            </a:br>
            <a:br>
              <a:rPr lang="ru-RU" sz="1600" dirty="0"/>
            </a:br>
            <a:endParaRPr lang="ru-RU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13CDCE-1BDB-26DF-7949-3CE64BB4B0FA}"/>
              </a:ext>
            </a:extLst>
          </p:cNvPr>
          <p:cNvSpPr txBox="1"/>
          <p:nvPr/>
        </p:nvSpPr>
        <p:spPr>
          <a:xfrm>
            <a:off x="56491" y="636850"/>
            <a:ext cx="823070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QA4: отказоустойчивость (UC1, UC2, UC3, UC4)</a:t>
            </a:r>
          </a:p>
          <a:p>
            <a:pPr marL="285750" indent="-285750" algn="l">
              <a:buFontTx/>
              <a:buChar char="-"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В случае отказа системы пользователь должен видеть информацию об альтернативных каналах связи, в которых он может оставить обращение</a:t>
            </a:r>
          </a:p>
          <a:p>
            <a:pPr marL="285750" indent="-285750" algn="l">
              <a:buFontTx/>
              <a:buChar char="-"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Для медицинской сестры время недоступности системы должно составлять не более 15 минут. Если сервис получения данных в медицинской организации, за которой закреплен клиент недоступен, то и медсестра не должна получить его обращения</a:t>
            </a:r>
          </a:p>
          <a:p>
            <a:pPr marL="285750" indent="-285750" algn="l">
              <a:buFontTx/>
              <a:buChar char="-"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Для администрации медицинской организации сервис статистики должен быть доступен 24/7, за исключением заранее обговоренного периода технического обслуживания. </a:t>
            </a:r>
          </a:p>
          <a:p>
            <a:pPr algn="l"/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QA5: удобство использования (UC2, UC4)</a:t>
            </a:r>
          </a:p>
          <a:p>
            <a:pPr algn="l"/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 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-     Система должна обеспечивать удобство составления обращения клиентом, как в текстовом, так и в        голосовом виде</a:t>
            </a:r>
          </a:p>
          <a:p>
            <a:pPr algn="l"/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QA6: безопасность (UC1, UC3, UC4)</a:t>
            </a:r>
          </a:p>
          <a:p>
            <a:pPr marL="285750" indent="-285750" algn="l">
              <a:buFontTx/>
              <a:buChar char="-"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Система хранит персональные данные клиентов, поэтому должна быть защищена от НСД- медсестра, работающая в системе должна быть авторизована, с помощью ЭЦП, т.к. она может нести ответственность за некорректную консультацию</a:t>
            </a:r>
          </a:p>
          <a:p>
            <a:pPr algn="l"/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QA7: расширяемость (UC1, UC2, UC3, UC4)</a:t>
            </a:r>
          </a:p>
          <a:p>
            <a:pPr marL="285750" indent="-285750" algn="l">
              <a:buFontTx/>
              <a:buChar char="-"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Число медсестер может расширяться</a:t>
            </a:r>
          </a:p>
          <a:p>
            <a:pPr marL="285750" indent="-285750" algn="l">
              <a:buFontTx/>
              <a:buChar char="-"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Ч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исло клиентов может расширяться</a:t>
            </a:r>
          </a:p>
          <a:p>
            <a:pPr marL="285750" indent="-285750" algn="l">
              <a:buFontTx/>
              <a:buChar char="-"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Число клиник  может расширяться</a:t>
            </a:r>
          </a:p>
        </p:txBody>
      </p:sp>
    </p:spTree>
    <p:extLst>
      <p:ext uri="{BB962C8B-B14F-4D97-AF65-F5344CB8AC3E}">
        <p14:creationId xmlns:p14="http://schemas.microsoft.com/office/powerpoint/2010/main" val="1630451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176BA7FC-9C36-C754-10D0-C501F80DC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92FFE945-5B6F-A888-BE25-33F4AF654B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491" y="0"/>
            <a:ext cx="8520600" cy="1644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None/>
            </a:pPr>
            <a:r>
              <a:rPr lang="ru-RU" sz="3200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ADR: Использование чатов для регистрации обращений, в случае недоступности платформы</a:t>
            </a:r>
            <a:br>
              <a:rPr lang="ru-RU" sz="1600" b="1" i="0" dirty="0">
                <a:solidFill>
                  <a:srgbClr val="F0F6FC"/>
                </a:solidFill>
                <a:effectLst/>
                <a:latin typeface="-apple-system"/>
              </a:rPr>
            </a:br>
            <a:br>
              <a:rPr lang="ru-RU" sz="1600" b="1" i="0" dirty="0">
                <a:solidFill>
                  <a:srgbClr val="F0F6FC"/>
                </a:solidFill>
                <a:effectLst/>
                <a:latin typeface="-apple-system"/>
              </a:rPr>
            </a:br>
            <a:r>
              <a:rPr lang="ru-RU" sz="1600" b="1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Контекст:</a:t>
            </a:r>
            <a:br>
              <a:rPr lang="ru-RU" sz="1600" b="1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</a:br>
            <a:br>
              <a:rPr lang="ru-RU" sz="1600" dirty="0"/>
            </a:br>
            <a:r>
              <a:rPr lang="ru-RU" sz="1400" b="0" dirty="0"/>
              <a:t>При проработке требований возник вопрос, какой сценарий должен быть реализован для регистрации обращений пользователей в случае отказа системы. Поскольку консультации необязательно должны оказываться в режиме онлайн, одной из целей проекта является экономия денег на инфраструктуре</a:t>
            </a:r>
            <a:br>
              <a:rPr lang="ru-RU" sz="1400" b="0" dirty="0"/>
            </a:br>
            <a:br>
              <a:rPr lang="ru-RU" sz="1400" b="0" dirty="0"/>
            </a:br>
            <a:r>
              <a:rPr lang="ru-RU" sz="1400" dirty="0"/>
              <a:t>Принятое решение: </a:t>
            </a:r>
            <a:br>
              <a:rPr lang="ru-RU" sz="1400" dirty="0"/>
            </a:br>
            <a:br>
              <a:rPr lang="ru-RU" sz="1400" dirty="0"/>
            </a:br>
            <a:r>
              <a:rPr lang="ru-RU" sz="1400" b="0" dirty="0"/>
              <a:t>Принято решение реализовать чат для пользовательских обращений, в котором пользователь сможет отправить обращение, в случае недоступности системы. На момент анализа требований подобные чаты уже используются, для ранее реализованных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178533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203">
          <a:extLst>
            <a:ext uri="{FF2B5EF4-FFF2-40B4-BE49-F238E27FC236}">
              <a16:creationId xmlns:a16="http://schemas.microsoft.com/office/drawing/2014/main" id="{68450B0D-AE47-8888-66BD-7B1D737DE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4;p41">
            <a:extLst>
              <a:ext uri="{FF2B5EF4-FFF2-40B4-BE49-F238E27FC236}">
                <a16:creationId xmlns:a16="http://schemas.microsoft.com/office/drawing/2014/main" id="{02F8195E-B6F0-10B6-F6C6-2D5EAD9997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150" y="5767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3200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Выбранное решение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2BFA78-919F-8C41-BCC3-5869C41C5DA3}"/>
              </a:ext>
            </a:extLst>
          </p:cNvPr>
          <p:cNvSpPr txBox="1"/>
          <p:nvPr/>
        </p:nvSpPr>
        <p:spPr>
          <a:xfrm>
            <a:off x="255100" y="605624"/>
            <a:ext cx="82307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/>
              <a:buNone/>
            </a:pPr>
            <a:endParaRPr lang="ru-RU" dirty="0">
              <a:solidFill>
                <a:schemeClr val="tx2">
                  <a:lumMod val="10000"/>
                </a:schemeClr>
              </a:solidFill>
              <a:latin typeface="-apple-system"/>
            </a:endParaRPr>
          </a:p>
          <a:p>
            <a:pPr>
              <a:buFont typeface="Arial"/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Разрабатываемая система будет представлять собой решение, способное интегрироваться с уже существующими медицинскими информационными системами, а также каналами связи, такими, как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-apple-system"/>
              </a:rPr>
              <a:t>tg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 </a:t>
            </a: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и почта. Предполагается возможность использования решения, как 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SaaS, </a:t>
            </a: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так и 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Standalone.</a:t>
            </a:r>
          </a:p>
          <a:p>
            <a:pPr>
              <a:buFont typeface="Arial"/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Такой подход позволит извлечь максимальную прибыль от продаж лицензий и привлечь новых инвесторов.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9FE3A47-63CF-0192-7DBA-38877C072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787" y="1975371"/>
            <a:ext cx="6145213" cy="311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06230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203">
          <a:extLst>
            <a:ext uri="{FF2B5EF4-FFF2-40B4-BE49-F238E27FC236}">
              <a16:creationId xmlns:a16="http://schemas.microsoft.com/office/drawing/2014/main" id="{95FE2CD1-ABA0-A610-3EA8-933D2294F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4;p41">
            <a:extLst>
              <a:ext uri="{FF2B5EF4-FFF2-40B4-BE49-F238E27FC236}">
                <a16:creationId xmlns:a16="http://schemas.microsoft.com/office/drawing/2014/main" id="{74724536-B0F3-8B4E-BA60-8A95ADEF4C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150" y="5767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3200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Функциональная декомпозиция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8FFBBD1-9A1D-1509-29E9-CDA014BF7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0" y="1495022"/>
            <a:ext cx="4389764" cy="268182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CD3D516-D8BE-F61F-6047-5E204153E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9587" y="1600065"/>
            <a:ext cx="4119563" cy="293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9906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203">
          <a:extLst>
            <a:ext uri="{FF2B5EF4-FFF2-40B4-BE49-F238E27FC236}">
              <a16:creationId xmlns:a16="http://schemas.microsoft.com/office/drawing/2014/main" id="{28C66EC9-A22E-393F-337D-73EEAA336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4;p41">
            <a:extLst>
              <a:ext uri="{FF2B5EF4-FFF2-40B4-BE49-F238E27FC236}">
                <a16:creationId xmlns:a16="http://schemas.microsoft.com/office/drawing/2014/main" id="{FCE9B35F-A1E3-DE31-7D43-43A65D8CF6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150" y="5767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3200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Диаграмма контейнеров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A675E2-73E7-1376-8EC1-E2A8683F2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876300"/>
            <a:ext cx="81629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043479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203">
          <a:extLst>
            <a:ext uri="{FF2B5EF4-FFF2-40B4-BE49-F238E27FC236}">
              <a16:creationId xmlns:a16="http://schemas.microsoft.com/office/drawing/2014/main" id="{3123B93E-5706-CAA6-28C9-E58480B80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4;p41">
            <a:extLst>
              <a:ext uri="{FF2B5EF4-FFF2-40B4-BE49-F238E27FC236}">
                <a16:creationId xmlns:a16="http://schemas.microsoft.com/office/drawing/2014/main" id="{2198BFB9-9D49-7595-4BF1-C0E19099A4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150" y="5767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3200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Схема развертывания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310C530-DE29-209C-F68A-108DDAF29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25" y="426305"/>
            <a:ext cx="3914775" cy="429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018409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dirty="0"/>
              <a:t>Выводы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B693C6-3C39-A3C1-4C66-D8507F1AC514}"/>
              </a:ext>
            </a:extLst>
          </p:cNvPr>
          <p:cNvSpPr txBox="1"/>
          <p:nvPr/>
        </p:nvSpPr>
        <p:spPr>
          <a:xfrm>
            <a:off x="0" y="878674"/>
            <a:ext cx="82307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ru-RU" b="0" i="0" dirty="0">
              <a:solidFill>
                <a:schemeClr val="tx2">
                  <a:lumMod val="10000"/>
                </a:schemeClr>
              </a:solidFill>
              <a:effectLst/>
              <a:latin typeface="-apple-system"/>
            </a:endParaRPr>
          </a:p>
          <a:p>
            <a:pPr marL="342900" indent="-342900" algn="l">
              <a:buAutoNum type="arabicPeriod"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В ходе проектной работы удалось сформировать архитектурное решение из исходных вводных</a:t>
            </a:r>
          </a:p>
          <a:p>
            <a:pPr marL="342900" indent="-342900" algn="l">
              <a:buAutoNum type="arabicPeriod"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В целом, архитектурная декомпозиция проблем не вызвала. Сложный этап разработки  АР – выявление ограничений, т.к. реальный бизнес-заказчик отсутствует и уточняющие вопросы по ограничениям задавать некому</a:t>
            </a:r>
          </a:p>
          <a:p>
            <a:pPr marL="342900" indent="-342900" algn="l">
              <a:buAutoNum type="arabicPeriod"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Разработка проекта с выполнениями всех ДЗ отняла порядка одной недели</a:t>
            </a:r>
          </a:p>
          <a:p>
            <a:pPr marL="342900" indent="-342900" algn="l">
              <a:buAutoNum type="arabicPeriod"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Считаю, что решение ката было полезным, т.к. подсветило пробелы в знаниях, которые на текущем месте работы компенсировались консультациями со смежными подразделениями</a:t>
            </a:r>
          </a:p>
          <a:p>
            <a:pPr marL="342900" indent="-342900" algn="l">
              <a:buAutoNum type="arabicPeriod"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Вопросов по проект</a:t>
            </a: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у не осталось, но можно достаточно долго дорабатывать разработанное АР, добавляя новые вводные и ограничения</a:t>
            </a:r>
          </a:p>
          <a:p>
            <a:pPr marL="342900" indent="-342900" algn="l">
              <a:buAutoNum type="arabicPeriod"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Основной открытый вопрос по проекту, эта схема развертывания, т.к. в реальных условиях, обычно, уже есть некая инфраструктура, которую предполагается пере использовать, поэтому приведенная мной схема развертывания является достаточно спорной</a:t>
            </a:r>
          </a:p>
          <a:p>
            <a:pPr marL="342900" indent="-342900" algn="l">
              <a:buAutoNum type="arabicPeriod"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Далее планирую более подробно изучить области применения, изученных в ходе курса архитектурных паттернов</a:t>
            </a:r>
          </a:p>
          <a:p>
            <a:pPr marL="342900" indent="-342900" algn="l">
              <a:buAutoNum type="arabicPeriod"/>
            </a:pPr>
            <a:endParaRPr lang="ru-RU" b="0" i="0" dirty="0">
              <a:solidFill>
                <a:schemeClr val="tx2">
                  <a:lumMod val="10000"/>
                </a:schemeClr>
              </a:solidFill>
              <a:effectLst/>
              <a:latin typeface="-apple-syste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Тема: 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37"/>
          <p:cNvSpPr txBox="1"/>
          <p:nvPr/>
        </p:nvSpPr>
        <p:spPr>
          <a:xfrm>
            <a:off x="3759775" y="15617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Якубин Виталий 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759775" y="2085726"/>
            <a:ext cx="31932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 Medium"/>
                <a:ea typeface="Roboto Medium"/>
                <a:cs typeface="Roboto Medium"/>
                <a:sym typeface="Roboto Medium"/>
              </a:rPr>
              <a:t>Лид аналитики - архитектор в компании 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ITQ Group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5FD48B-66F1-9E89-BF13-AFC35313F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12" y="1773029"/>
            <a:ext cx="2295176" cy="22951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620725" y="121825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620725" y="179844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620725" y="237862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620725" y="29731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620725" y="140635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620725" y="198654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620725" y="256672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620725" y="316127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620737" y="34998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 dirty="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2150160409"/>
              </p:ext>
            </p:extLst>
          </p:nvPr>
        </p:nvGraphicFramePr>
        <p:xfrm>
          <a:off x="952500" y="2382125"/>
          <a:ext cx="7239000" cy="2150722"/>
        </p:xfrm>
        <a:graphic>
          <a:graphicData uri="http://schemas.openxmlformats.org/drawingml/2006/table">
            <a:tbl>
              <a:tblPr>
                <a:noFill/>
                <a:tableStyleId>{07F88457-A4B0-42D9-A0D0-D7E14336B27C}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Разработать архитектурное решение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Использовать паттерны, изученные в ходе курса паттерны проектирования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Защитить проект 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Отметить завершение курса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781050" y="1386300"/>
            <a:ext cx="67347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создать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приложение, которое позволит пользователям получать дистанционные </a:t>
            </a:r>
            <a:r>
              <a:rPr lang="ru-RU" sz="15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мед.консультации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3814615868"/>
              </p:ext>
            </p:extLst>
          </p:nvPr>
        </p:nvGraphicFramePr>
        <p:xfrm>
          <a:off x="419100" y="1133244"/>
          <a:ext cx="7264425" cy="3177898"/>
        </p:xfrm>
        <a:graphic>
          <a:graphicData uri="http://schemas.openxmlformats.org/drawingml/2006/table">
            <a:tbl>
              <a:tblPr>
                <a:noFill/>
                <a:tableStyleId>{07F88457-A4B0-42D9-A0D0-D7E14336B27C}</a:tableStyleId>
              </a:tblPr>
              <a:tblGrid>
                <a:gridCol w="244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9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22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</a:t>
                      </a: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</a:t>
                      </a: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Kafka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Postgree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JS/React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 </a:t>
                      </a:r>
                      <a:r>
                        <a:rPr lang="en-US" sz="1600" b="1" dirty="0" err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KeyCloak</a:t>
                      </a:r>
                      <a:endParaRPr lang="en-US"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6. Rest/GRPC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110150" y="5767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ru-RU" sz="3200" b="1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Бизнес-контекст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3A6651-2A5B-CE80-8569-4AFEA1E17400}"/>
              </a:ext>
            </a:extLst>
          </p:cNvPr>
          <p:cNvSpPr txBox="1"/>
          <p:nvPr/>
        </p:nvSpPr>
        <p:spPr>
          <a:xfrm>
            <a:off x="50800" y="942174"/>
            <a:ext cx="823070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Ваша компания хочет создать программную систему для поддержки чат-медсестер (консультационных медсестер), которые будут отвечать на вопросы клиентов о возможных проблемах со здоровьем.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 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Пользователи: более 250 медсестер по всему миру, сотни и тысячи клиентов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 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Требования: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доступ к медицинским историям пациентов;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предоставление соглашения об уровне обслуживания по времени обработки обращений;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помощь медсестрам в постановке медицинских диагнозов;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поддержка медсестер, географически удаленных от клиентов;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предоставление клиентам возможности связаться с местным медицинским персоналом (при необходимости), предварительный контакт с местным медицинским персоналом (при необходимости);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возможность использования частей системы непосредственно клиентами в будущем.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 Дополнительный контекст: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компания создает программные решения в нишевых областях, подобных этой;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агрессивный рост благодаря финансированию от венчурных капиталистов второго раунда;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быстрая реализация на рынке является основной целью компании;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наши юристы определили, что разговор не считается медицинской записью.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9B122709-8CF8-ADF9-0C47-15FEFBD78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00401A8D-DB6D-54EE-08D6-9BF38355B8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641" y="11318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None/>
            </a:pPr>
            <a:r>
              <a:rPr lang="ru-RU" sz="3200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Бизнес-цели</a:t>
            </a:r>
            <a:br>
              <a:rPr lang="ru-RU" sz="1600" b="1" i="0" dirty="0">
                <a:solidFill>
                  <a:srgbClr val="F0F6FC"/>
                </a:solidFill>
                <a:effectLst/>
                <a:latin typeface="-apple-system"/>
              </a:rPr>
            </a:br>
            <a:br>
              <a:rPr lang="ru-RU" sz="1600" dirty="0"/>
            </a:br>
            <a:endParaRPr lang="ru-RU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FD5233-4273-64B6-6EFB-F0BB867421C8}"/>
              </a:ext>
            </a:extLst>
          </p:cNvPr>
          <p:cNvSpPr txBox="1"/>
          <p:nvPr/>
        </p:nvSpPr>
        <p:spPr>
          <a:xfrm>
            <a:off x="50800" y="942174"/>
            <a:ext cx="82307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Компания намерена</a:t>
            </a:r>
          </a:p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В сжатые сроки выпустить продукт на рынок</a:t>
            </a:r>
          </a:p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Привлечь инвестиции от венчурных капиталистов второго уровня</a:t>
            </a:r>
          </a:p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Использовать опыт ранее реализованных программных продуктов</a:t>
            </a:r>
          </a:p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Привлечь клиентов мед-организации, а также страховые компании, которые могли бы рекомендовать клиентам использование сервиса, как услуги "второе мнение«</a:t>
            </a:r>
          </a:p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Осуществлять продажу модулей разработанной системы клиентам в качестве </a:t>
            </a:r>
            <a:r>
              <a:rPr lang="ru-RU" b="0" i="0" dirty="0" err="1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white-label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 решения</a:t>
            </a:r>
          </a:p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Предоставить возможность частным лицам  с медобразованием выступать в качестве экспертов платформы, независимо от их текущего географического местоположения</a:t>
            </a:r>
          </a:p>
        </p:txBody>
      </p:sp>
    </p:spTree>
    <p:extLst>
      <p:ext uri="{BB962C8B-B14F-4D97-AF65-F5344CB8AC3E}">
        <p14:creationId xmlns:p14="http://schemas.microsoft.com/office/powerpoint/2010/main" val="198435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59D05B4C-AF17-05A3-9FB2-C51F5FE61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57965C80-211E-05CF-51EE-C60088AED8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641" y="11318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None/>
            </a:pPr>
            <a:r>
              <a:rPr lang="ru-RU" sz="3200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Архитектурные драйверы</a:t>
            </a:r>
            <a:br>
              <a:rPr lang="ru-RU" sz="1600" b="1" i="0" dirty="0">
                <a:solidFill>
                  <a:srgbClr val="F0F6FC"/>
                </a:solidFill>
                <a:effectLst/>
                <a:latin typeface="-apple-system"/>
              </a:rPr>
            </a:br>
            <a:br>
              <a:rPr lang="ru-RU" sz="1600" dirty="0"/>
            </a:br>
            <a:endParaRPr lang="ru-RU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68C809-4DA1-9031-7B62-153A654B294E}"/>
              </a:ext>
            </a:extLst>
          </p:cNvPr>
          <p:cNvSpPr txBox="1"/>
          <p:nvPr/>
        </p:nvSpPr>
        <p:spPr>
          <a:xfrm>
            <a:off x="50800" y="942174"/>
            <a:ext cx="82307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Исходя из задачи и бизнес-целей основными драйверами являются:  </a:t>
            </a:r>
          </a:p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 • Отсутствие системы для предоставления дистанционных консультаций медсестрами </a:t>
            </a:r>
          </a:p>
          <a:p>
            <a:pPr algn="l">
              <a:buNone/>
            </a:pP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 • Потребность в привлечении новых инвестиций в компанию   </a:t>
            </a:r>
          </a:p>
          <a:p>
            <a:pPr algn="l">
              <a:buNone/>
            </a:pPr>
            <a:r>
              <a:rPr lang="ru-RU" dirty="0">
                <a:solidFill>
                  <a:schemeClr val="tx2">
                    <a:lumMod val="10000"/>
                  </a:schemeClr>
                </a:solidFill>
                <a:latin typeface="-apple-system"/>
              </a:rPr>
              <a:t> </a:t>
            </a:r>
            <a:r>
              <a:rPr lang="ru-RU" b="0" i="0" dirty="0">
                <a:solidFill>
                  <a:schemeClr val="tx2">
                    <a:lumMod val="10000"/>
                  </a:schemeClr>
                </a:solidFill>
                <a:effectLst/>
                <a:latin typeface="-apple-system"/>
              </a:rPr>
              <a:t>• Потребность в привлечении новых клиентов - медучреждений</a:t>
            </a:r>
          </a:p>
        </p:txBody>
      </p:sp>
    </p:spTree>
    <p:extLst>
      <p:ext uri="{BB962C8B-B14F-4D97-AF65-F5344CB8AC3E}">
        <p14:creationId xmlns:p14="http://schemas.microsoft.com/office/powerpoint/2010/main" val="3997061294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3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4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1499</Words>
  <Application>Microsoft Office PowerPoint</Application>
  <PresentationFormat>Экран (16:9)</PresentationFormat>
  <Paragraphs>141</Paragraphs>
  <Slides>22</Slides>
  <Notes>22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22</vt:i4>
      </vt:variant>
    </vt:vector>
  </HeadingPairs>
  <TitlesOfParts>
    <vt:vector size="30" baseType="lpstr">
      <vt:lpstr>Roboto</vt:lpstr>
      <vt:lpstr>-apple-system</vt:lpstr>
      <vt:lpstr>Arial</vt:lpstr>
      <vt:lpstr>Courier New</vt:lpstr>
      <vt:lpstr>Roboto Medium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   </vt:lpstr>
      <vt:lpstr>План защиты</vt:lpstr>
      <vt:lpstr>Презентация PowerPoint</vt:lpstr>
      <vt:lpstr>Какие технологии использовались </vt:lpstr>
      <vt:lpstr>Бизнес-контекст</vt:lpstr>
      <vt:lpstr>Бизнес-цели  </vt:lpstr>
      <vt:lpstr>Архитектурные драйверы  </vt:lpstr>
      <vt:lpstr>Стейкхолдеры  </vt:lpstr>
      <vt:lpstr>Пользовательские сценарии  </vt:lpstr>
      <vt:lpstr>Сценарии для атрибутов качества  </vt:lpstr>
      <vt:lpstr>Сценарии для атрибутов качества  </vt:lpstr>
      <vt:lpstr>ADR: Использование чатов для регистрации обращений, в случае недоступности платформы  Контекст:  При проработке требований возник вопрос, какой сценарий должен быть реализован для регистрации обращений пользователей в случае отказа системы. Поскольку консультации необязательно должны оказываться в режиме онлайн, одной из целей проекта является экономия денег на инфраструктуре  Принятое решение:   Принято решение реализовать чат для пользовательских обращений, в котором пользователь сможет отправить обращение, в случае недоступности системы. На момент анализа требований подобные чаты уже используются, для ранее реализованных систем</vt:lpstr>
      <vt:lpstr>Выбранное решение </vt:lpstr>
      <vt:lpstr>Функциональная декомпозиция</vt:lpstr>
      <vt:lpstr>Диаграмма контейнеров</vt:lpstr>
      <vt:lpstr>Схема развертывания</vt:lpstr>
      <vt:lpstr>Выводы </vt:lpstr>
      <vt:lpstr>Презентация PowerPoint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Виталий Якубин</dc:creator>
  <cp:lastModifiedBy>Виталий Якубин</cp:lastModifiedBy>
  <cp:revision>13</cp:revision>
  <dcterms:modified xsi:type="dcterms:W3CDTF">2025-03-30T12:13:22Z</dcterms:modified>
</cp:coreProperties>
</file>